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72" r:id="rId7"/>
    <p:sldId id="262" r:id="rId8"/>
    <p:sldId id="259" r:id="rId9"/>
    <p:sldId id="274" r:id="rId10"/>
    <p:sldId id="263" r:id="rId11"/>
    <p:sldId id="265" r:id="rId12"/>
    <p:sldId id="268" r:id="rId13"/>
    <p:sldId id="269" r:id="rId14"/>
    <p:sldId id="266" r:id="rId15"/>
    <p:sldId id="271" r:id="rId16"/>
  </p:sldIdLst>
  <p:sldSz cx="9144000" cy="6858000" type="screen4x3"/>
  <p:notesSz cx="6858000" cy="9144000"/>
  <p:defaultTextStyle>
    <a:defPPr>
      <a:defRPr lang="es-E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  <a:srgbClr val="660066"/>
    <a:srgbClr val="422C16"/>
    <a:srgbClr val="0C788E"/>
    <a:srgbClr val="006666"/>
    <a:srgbClr val="0099CC"/>
    <a:srgbClr val="015153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33"/>
    <p:restoredTop sz="94686"/>
  </p:normalViewPr>
  <p:slideViewPr>
    <p:cSldViewPr showGuides="1">
      <p:cViewPr varScale="1">
        <p:scale>
          <a:sx n="93" d="100"/>
          <a:sy n="93" d="100"/>
        </p:scale>
        <p:origin x="1576" y="192"/>
      </p:cViewPr>
      <p:guideLst>
        <p:guide orient="horz" pos="2160"/>
        <p:guide pos="28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dirty="0"/>
              <a:t>Haga clic para cambiar el estilo de título	</a:t>
            </a:r>
          </a:p>
        </p:txBody>
      </p:sp>
      <p:sp>
        <p:nvSpPr>
          <p:cNvPr id="1027" name="Text Placeholder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dirty="0"/>
              <a:t>Haga clic para modificar el estilo de texto del patrón</a:t>
            </a:r>
          </a:p>
          <a:p>
            <a:pPr lvl="1"/>
            <a:r>
              <a:rPr dirty="0"/>
              <a:t>Segundo nivel</a:t>
            </a:r>
          </a:p>
          <a:p>
            <a:pPr lvl="2"/>
            <a:r>
              <a:rPr dirty="0"/>
              <a:t>Tercer nivel</a:t>
            </a:r>
          </a:p>
          <a:p>
            <a:pPr lvl="3"/>
            <a:r>
              <a:rPr dirty="0"/>
              <a:t>Cuarto nivel</a:t>
            </a:r>
          </a:p>
          <a:p>
            <a:pPr lvl="4"/>
            <a:r>
              <a:rPr dirty="0"/>
              <a:t>Quinto nivel</a:t>
            </a:r>
          </a:p>
        </p:txBody>
      </p:sp>
      <p:sp>
        <p:nvSpPr>
          <p:cNvPr id="1028" name="Date Placeholder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s-ES"/>
          </a:p>
        </p:txBody>
      </p:sp>
      <p:sp>
        <p:nvSpPr>
          <p:cNvPr id="1029" name="Footer Placeholder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s-ES"/>
          </a:p>
        </p:txBody>
      </p:sp>
      <p:sp>
        <p:nvSpPr>
          <p:cNvPr id="1030" name="Slide Number Placeholder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s-ES"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914400" lvl="2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371600" lvl="3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1828800" lvl="4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286000" lvl="5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6pPr>
      <a:lvl7pPr marL="2743200" lvl="6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7pPr>
      <a:lvl8pPr marL="3200400" lvl="7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8pPr>
      <a:lvl9pPr marL="3657600" lvl="8" indent="0" algn="l" defTabSz="914400" rtl="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gitalattackmap.com/#anim=1&amp;color=0&amp;country=ALL&amp;list=1&amp;time=17629&amp;view=map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Title 2197"/>
          <p:cNvSpPr>
            <a:spLocks noGrp="1"/>
          </p:cNvSpPr>
          <p:nvPr>
            <p:ph type="ctrTitle"/>
          </p:nvPr>
        </p:nvSpPr>
        <p:spPr>
          <a:xfrm>
            <a:off x="1044575" y="5013325"/>
            <a:ext cx="5546090" cy="647700"/>
          </a:xfrm>
          <a:ln/>
        </p:spPr>
        <p:txBody>
          <a:bodyPr anchor="ctr"/>
          <a:lstStyle/>
          <a:p>
            <a:pPr algn="r" defTabSz="914400">
              <a:buSzPct val="100000"/>
            </a:pPr>
            <a:r>
              <a:rPr lang="en-US" altLang="es-UY" sz="40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Human Trafficking</a:t>
            </a:r>
            <a:r>
              <a:rPr lang="en-US" altLang="es-UY" sz="36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</p:txBody>
      </p:sp>
      <p:sp>
        <p:nvSpPr>
          <p:cNvPr id="2213" name="Rectangle 2212"/>
          <p:cNvSpPr/>
          <p:nvPr/>
        </p:nvSpPr>
        <p:spPr>
          <a:xfrm>
            <a:off x="4356100" y="5876925"/>
            <a:ext cx="4192270" cy="6477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400" u="none" kern="1200" baseline="0">
                <a:solidFill>
                  <a:schemeClr val="tx2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 algn="r"/>
            <a:r>
              <a:rPr lang="en-US" altLang="es-UY" sz="1800" b="1">
                <a:solidFill>
                  <a:schemeClr val="bg1"/>
                </a:solidFill>
              </a:rPr>
              <a:t>Rosy &amp; Mayuri</a:t>
            </a:r>
            <a:endParaRPr sz="1800" b="1">
              <a:solidFill>
                <a:schemeClr val="bg1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15" y="440055"/>
            <a:ext cx="9136380" cy="4573270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chemeClr val="bg1"/>
                </a:solidFill>
              </a:rPr>
              <a:t>PRIMARY INTERATIVE 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666615" y="1513205"/>
            <a:ext cx="4306570" cy="414655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89865" y="1514475"/>
            <a:ext cx="4298950" cy="41452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chemeClr val="bg1"/>
                </a:solidFill>
              </a:rPr>
              <a:t>TIER RANKING GRAPH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25D9D6-CE87-E34F-88E5-2EC5CE156C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5871"/>
            <a:ext cx="9117376" cy="4825458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" y="25121"/>
            <a:ext cx="8507288" cy="1143000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</a:rPr>
              <a:t>YEARWISE COUNT OF TYPE OF TRAFFICKING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2280" y="1556792"/>
            <a:ext cx="2051720" cy="4569371"/>
          </a:xfrm>
        </p:spPr>
        <p:txBody>
          <a:bodyPr/>
          <a:lstStyle/>
          <a:p>
            <a:r>
              <a:rPr lang="en-US" sz="2400" dirty="0"/>
              <a:t>Sexual Exploitation is more in every year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941" y="1412776"/>
            <a:ext cx="7064339" cy="49685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9920" y="187960"/>
            <a:ext cx="7886700" cy="1123950"/>
          </a:xfrm>
        </p:spPr>
        <p:txBody>
          <a:bodyPr/>
          <a:lstStyle/>
          <a:p>
            <a:r>
              <a:rPr lang="en-US" sz="3200" b="1">
                <a:solidFill>
                  <a:schemeClr val="bg1"/>
                </a:solidFill>
              </a:rPr>
              <a:t>STATISTIC ON TYPE OF TRAFFICKING(2008-2016)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26035" y="1504315"/>
            <a:ext cx="9163050" cy="3522345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833120" y="2505075"/>
            <a:ext cx="7683500" cy="3684905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 sz="2400"/>
              <a:t>	</a:t>
            </a:r>
            <a:r>
              <a:rPr lang="en-US" sz="2400">
                <a:solidFill>
                  <a:srgbClr val="FF0000"/>
                </a:solidFill>
              </a:rPr>
              <a:t>2015 : All trafficking was at High.</a:t>
            </a:r>
          </a:p>
        </p:txBody>
      </p:sp>
    </p:spTree>
    <p:extLst>
      <p:ext uri="{BB962C8B-B14F-4D97-AF65-F5344CB8AC3E}">
        <p14:creationId xmlns:p14="http://schemas.microsoft.com/office/powerpoint/2010/main" val="2531688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solidFill>
                  <a:schemeClr val="bg1"/>
                </a:solidFill>
              </a:rPr>
              <a:t>LOOKING FORWARD TO ...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113905" cy="4526280"/>
          </a:xfrm>
        </p:spPr>
        <p:txBody>
          <a:bodyPr/>
          <a:lstStyle/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Hover Information is Incomple.</a:t>
            </a:r>
          </a:p>
          <a:p>
            <a:r>
              <a:rPr lang="en-US" sz="2400"/>
              <a:t>More level of filter (Geoview vs Bokeh).</a:t>
            </a:r>
          </a:p>
          <a:p>
            <a:r>
              <a:rPr lang="en-US" sz="2400"/>
              <a:t>Option to load file for other year.</a:t>
            </a:r>
            <a:endParaRPr lang="en-US"/>
          </a:p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41270" y="1600200"/>
            <a:ext cx="3649345" cy="21913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	        </a:t>
            </a:r>
            <a:r>
              <a:rPr lang="en-US" sz="3600" b="1" dirty="0">
                <a:solidFill>
                  <a:srgbClr val="660033"/>
                </a:solidFill>
              </a:rPr>
              <a:t>THANK YOU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65405"/>
            <a:ext cx="9162415" cy="4116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</a:rPr>
              <a:t>What is Human Trafficking??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7495" y="1536700"/>
            <a:ext cx="4470400" cy="481076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916805" y="1600200"/>
            <a:ext cx="3769995" cy="452628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action or practice of illegally transporting people from </a:t>
            </a:r>
            <a:r>
              <a:rPr lang="en-US" sz="2400" b="1" dirty="0"/>
              <a:t>one country </a:t>
            </a:r>
            <a:r>
              <a:rPr lang="en-US" sz="2400" dirty="0"/>
              <a:t>or area </a:t>
            </a:r>
            <a:r>
              <a:rPr lang="en-US" sz="2400" b="1" dirty="0"/>
              <a:t>to another</a:t>
            </a:r>
            <a:r>
              <a:rPr lang="en-US" sz="2400" dirty="0"/>
              <a:t>, typically for the purposes of forced labor or commercial sexual exploitation.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-148590" y="274955"/>
            <a:ext cx="8835390" cy="1143000"/>
          </a:xfrm>
        </p:spPr>
        <p:txBody>
          <a:bodyPr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sym typeface="+mn-ea"/>
              </a:rPr>
              <a:t>DU Human Trfficking Center (HTC)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http://</a:t>
            </a:r>
            <a:r>
              <a:rPr lang="en-US" sz="2000" i="1" u="sng" dirty="0" err="1"/>
              <a:t>humantraffickingcenter.org</a:t>
            </a:r>
            <a:r>
              <a:rPr lang="en-US" sz="2000" i="1" u="sng" dirty="0"/>
              <a:t>/who-we-are/</a:t>
            </a:r>
          </a:p>
          <a:p>
            <a:pPr marL="0" indent="0">
              <a:buNone/>
            </a:pPr>
            <a:endParaRPr lang="en-US" sz="2000" i="1" u="sng" dirty="0"/>
          </a:p>
          <a:p>
            <a:pPr marL="0" indent="0">
              <a:buNone/>
            </a:pPr>
            <a:r>
              <a:rPr lang="en-US" sz="2000" dirty="0"/>
              <a:t>The HTC is a nonprofit research aim is to provide research raises public awareness about the Trafficking Problem.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06497"/>
          <p:cNvSpPr>
            <a:spLocks noGrp="1"/>
          </p:cNvSpPr>
          <p:nvPr>
            <p:ph type="title"/>
          </p:nvPr>
        </p:nvSpPr>
        <p:spPr>
          <a:xfrm>
            <a:off x="395288" y="188913"/>
            <a:ext cx="8229600" cy="981075"/>
          </a:xfrm>
          <a:ln/>
        </p:spPr>
        <p:txBody>
          <a:bodyPr anchor="ctr"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sym typeface="+mn-ea"/>
              </a:rPr>
              <a:t>Research Questions ??</a:t>
            </a:r>
          </a:p>
        </p:txBody>
      </p:sp>
      <p:sp>
        <p:nvSpPr>
          <p:cNvPr id="106499" name="Text Placeholder 106498"/>
          <p:cNvSpPr>
            <a:spLocks noGrp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indent="0">
              <a:buNone/>
            </a:pPr>
            <a:r>
              <a:rPr lang="en-US" b="1" dirty="0">
                <a:sym typeface="+mn-ea"/>
              </a:rPr>
              <a:t>Objectives: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sz="2400" dirty="0">
                <a:sym typeface="+mn-ea"/>
              </a:rPr>
              <a:t>Interactive Data Visualization Graph from Origin to Destination Country.</a:t>
            </a:r>
            <a:endParaRPr lang="en-US" sz="2400" dirty="0"/>
          </a:p>
          <a:p>
            <a:r>
              <a:rPr lang="en-US" sz="2400" dirty="0">
                <a:sym typeface="+mn-ea"/>
              </a:rPr>
              <a:t>Visualizing Tier Rankings of all Countries.</a:t>
            </a:r>
            <a:endParaRPr lang="en-US" sz="2400" dirty="0"/>
          </a:p>
          <a:p>
            <a:r>
              <a:rPr lang="en-US" sz="2400" dirty="0">
                <a:sym typeface="+mn-ea"/>
              </a:rPr>
              <a:t>Statistical graphs of Type of Trafficking.</a:t>
            </a:r>
            <a:endParaRPr lang="en-US" dirty="0"/>
          </a:p>
          <a:p>
            <a:r>
              <a:rPr lang="en-US" sz="2400" dirty="0"/>
              <a:t>Below link is the map that envision it to look similar to:</a:t>
            </a:r>
          </a:p>
          <a:p>
            <a:pPr marL="0" indent="0">
              <a:buNone/>
            </a:pPr>
            <a:r>
              <a:rPr lang="en-US" sz="1600" dirty="0">
                <a:hlinkClick r:id="rId2"/>
              </a:rPr>
              <a:t>http://www.digitalattackmap.com/#anim=1&amp;color=0&amp;country=ALL&amp;list=1&amp;time=17629&amp;view=map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sym typeface="+mn-ea"/>
              </a:rPr>
              <a:t>Dataset Description: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37665"/>
            <a:ext cx="8412480" cy="2118995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2 different excels files. </a:t>
            </a:r>
          </a:p>
          <a:p>
            <a:pPr marL="0" indent="0">
              <a:buNone/>
            </a:pPr>
            <a:endParaRPr lang="en-US" sz="2000" dirty="0"/>
          </a:p>
          <a:p>
            <a:pPr>
              <a:buFont typeface="Wingdings" panose="05000000000000000000" charset="0"/>
              <a:buChar char="Ø"/>
            </a:pPr>
            <a:r>
              <a:rPr lang="en-US" sz="2000" dirty="0"/>
              <a:t>Directionality Coding: [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Origin , Destination , Type of trafficking</a:t>
            </a:r>
            <a:r>
              <a:rPr lang="en-US" sz="1600" dirty="0"/>
              <a:t> ]</a:t>
            </a:r>
            <a:endParaRPr lang="en-US" sz="2000" dirty="0"/>
          </a:p>
          <a:p>
            <a:pPr>
              <a:buFont typeface="Wingdings" panose="05000000000000000000" charset="0"/>
              <a:buChar char="Ø"/>
            </a:pPr>
            <a:r>
              <a:rPr lang="en-US" sz="2000" dirty="0"/>
              <a:t>Human Trafficking Index Dataset : [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</a:rPr>
              <a:t>Tier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</a:rPr>
              <a:t>Infomation</a:t>
            </a:r>
            <a:r>
              <a:rPr lang="en-US" sz="1600" dirty="0"/>
              <a:t> ]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99790"/>
            <a:ext cx="4226560" cy="294513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3399155"/>
            <a:ext cx="3517900" cy="2946400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8D0400-0D3F-6A40-A53C-EFA64704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8" y="1228166"/>
            <a:ext cx="4140460" cy="52605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7D2D93-073F-B849-8116-E7775FDB89EE}"/>
              </a:ext>
            </a:extLst>
          </p:cNvPr>
          <p:cNvSpPr txBox="1"/>
          <p:nvPr/>
        </p:nvSpPr>
        <p:spPr>
          <a:xfrm>
            <a:off x="1547664" y="6488668"/>
            <a:ext cx="554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Source: DU Human Trafficking Code Index sheet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ED7ED-3978-FB47-97D1-12CD10CA3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228166"/>
            <a:ext cx="4932040" cy="52605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9EAC4D-AC0D-2A4C-B5FB-E8E620884103}"/>
              </a:ext>
            </a:extLst>
          </p:cNvPr>
          <p:cNvSpPr txBox="1"/>
          <p:nvPr/>
        </p:nvSpPr>
        <p:spPr>
          <a:xfrm>
            <a:off x="1835696" y="332656"/>
            <a:ext cx="6079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Tier Ranking and Codes info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9764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chemeClr val="bg1"/>
                </a:solidFill>
              </a:rPr>
              <a:t>....C</a:t>
            </a:r>
            <a:r>
              <a:rPr lang="en-US" sz="3600" b="1" dirty="0">
                <a:solidFill>
                  <a:schemeClr val="bg1"/>
                </a:solidFill>
              </a:rPr>
              <a:t>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7505" y="1600200"/>
            <a:ext cx="8806180" cy="4526280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tx1"/>
                </a:solidFill>
                <a:ea typeface="Arial Unicode MS" panose="020B0604020202020204" charset="-122"/>
                <a:cs typeface="+mn-lt"/>
              </a:rPr>
              <a:t>Some Important Fields we considered: </a:t>
            </a:r>
            <a:endParaRPr lang="en-US" sz="2400">
              <a:solidFill>
                <a:srgbClr val="660066"/>
              </a:solidFill>
              <a:ea typeface="Arial Unicode MS" panose="020B0604020202020204" charset="-122"/>
              <a:cs typeface="+mn-lt"/>
            </a:endParaRPr>
          </a:p>
          <a:p>
            <a:pPr marL="0" indent="0">
              <a:buNone/>
            </a:pPr>
            <a:endParaRPr lang="en-US" sz="2400">
              <a:solidFill>
                <a:schemeClr val="tx1"/>
              </a:solidFill>
              <a:ea typeface="Arial Unicode MS" panose="020B0604020202020204" charset="-122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ea typeface="Arial Unicode MS" panose="020B0604020202020204" charset="-122"/>
                <a:cs typeface="+mn-lt"/>
              </a:rPr>
              <a:t>Years </a:t>
            </a:r>
            <a:r>
              <a:rPr lang="en-US" sz="2400">
                <a:solidFill>
                  <a:srgbClr val="660066"/>
                </a:solidFill>
                <a:ea typeface="Arial Unicode MS" panose="020B0604020202020204" charset="-122"/>
                <a:cs typeface="+mn-lt"/>
              </a:rPr>
              <a:t>- </a:t>
            </a:r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  <a:ea typeface="Arial Unicode MS" panose="020B0604020202020204" charset="-122"/>
                <a:cs typeface="+mn-lt"/>
              </a:rPr>
              <a:t>From 2008 to 2016</a:t>
            </a: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ea typeface="Arial Unicode MS" panose="020B0604020202020204" charset="-122"/>
                <a:cs typeface="+mn-lt"/>
              </a:rPr>
              <a:t>Source </a:t>
            </a:r>
            <a:r>
              <a:rPr lang="en-US" sz="2400">
                <a:solidFill>
                  <a:srgbClr val="660066"/>
                </a:solidFill>
                <a:ea typeface="Arial Unicode MS" panose="020B0604020202020204" charset="-122"/>
                <a:cs typeface="+mn-lt"/>
              </a:rPr>
              <a:t>- </a:t>
            </a:r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  <a:ea typeface="Arial Unicode MS" panose="020B0604020202020204" charset="-122"/>
                <a:cs typeface="+mn-lt"/>
              </a:rPr>
              <a:t>Country of Origin </a:t>
            </a: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ea typeface="Arial Unicode MS" panose="020B0604020202020204" charset="-122"/>
                <a:cs typeface="+mn-lt"/>
              </a:rPr>
              <a:t>Destination Country </a:t>
            </a:r>
            <a:endParaRPr lang="en-US" sz="2400">
              <a:solidFill>
                <a:srgbClr val="660066"/>
              </a:solidFill>
              <a:ea typeface="Arial Unicode MS" panose="020B0604020202020204" charset="-122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ea typeface="Arial Unicode MS" panose="020B0604020202020204" charset="-122"/>
                <a:cs typeface="+mn-lt"/>
              </a:rPr>
              <a:t>Type Of Trafficking</a:t>
            </a:r>
            <a:r>
              <a:rPr lang="en-US" sz="2400">
                <a:solidFill>
                  <a:srgbClr val="660066"/>
                </a:solidFill>
                <a:ea typeface="Arial Unicode MS" panose="020B0604020202020204" charset="-122"/>
                <a:cs typeface="+mn-lt"/>
              </a:rPr>
              <a:t>: </a:t>
            </a:r>
            <a:endParaRPr lang="en-US" sz="2400">
              <a:solidFill>
                <a:schemeClr val="tx1"/>
              </a:solidFill>
              <a:ea typeface="Arial Unicode MS" panose="020B0604020202020204" charset="-122"/>
              <a:cs typeface="+mn-lt"/>
            </a:endParaRPr>
          </a:p>
          <a:p>
            <a:pPr marL="0" indent="0">
              <a:buNone/>
            </a:pPr>
            <a:r>
              <a:rPr lang="en-US" sz="2400">
                <a:solidFill>
                  <a:schemeClr val="tx1"/>
                </a:solidFill>
                <a:ea typeface="Arial Unicode MS" panose="020B0604020202020204" charset="-122"/>
                <a:cs typeface="+mn-lt"/>
              </a:rPr>
              <a:t>Tier Ranking </a:t>
            </a:r>
            <a:r>
              <a:rPr lang="en-US" sz="2400">
                <a:solidFill>
                  <a:srgbClr val="660066"/>
                </a:solidFill>
                <a:ea typeface="Arial Unicode MS" panose="020B0604020202020204" charset="-122"/>
                <a:cs typeface="+mn-lt"/>
              </a:rPr>
              <a:t>:</a:t>
            </a:r>
            <a:r>
              <a:rPr lang="en-US" sz="2400">
                <a:ea typeface="Arial Unicode MS" panose="020B0604020202020204" charset="-122"/>
                <a:cs typeface="+mn-lt"/>
              </a:rPr>
              <a:t> </a:t>
            </a:r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  <a:ea typeface="Arial Unicode MS" panose="020B0604020202020204" charset="-122"/>
                <a:cs typeface="+mn-lt"/>
              </a:rPr>
              <a:t>Trafficking Victims </a:t>
            </a:r>
          </a:p>
          <a:p>
            <a:pPr marL="0" indent="0">
              <a:buNone/>
            </a:pPr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  <a:ea typeface="Arial Unicode MS" panose="020B0604020202020204" charset="-122"/>
                <a:cs typeface="+mn-lt"/>
              </a:rPr>
              <a:t>Protection Act’s(</a:t>
            </a:r>
            <a:r>
              <a:rPr lang="en-US" sz="2000" b="1">
                <a:solidFill>
                  <a:schemeClr val="accent6">
                    <a:lumMod val="60000"/>
                    <a:lumOff val="40000"/>
                  </a:schemeClr>
                </a:solidFill>
                <a:ea typeface="Arial Unicode MS" panose="020B0604020202020204" charset="-122"/>
                <a:cs typeface="+mn-lt"/>
              </a:rPr>
              <a:t>TVPA</a:t>
            </a:r>
            <a:r>
              <a:rPr lang="en-US" sz="2000">
                <a:solidFill>
                  <a:schemeClr val="accent6">
                    <a:lumMod val="60000"/>
                    <a:lumOff val="40000"/>
                  </a:schemeClr>
                </a:solidFill>
                <a:ea typeface="Arial Unicode MS" panose="020B0604020202020204" charset="-122"/>
                <a:cs typeface="+mn-lt"/>
              </a:rPr>
              <a:t>) minimum standards.</a:t>
            </a:r>
          </a:p>
          <a:p>
            <a:pPr marL="0" indent="0">
              <a:buNone/>
            </a:pPr>
            <a:endParaRPr lang="en-US" sz="2400">
              <a:solidFill>
                <a:schemeClr val="accent6">
                  <a:lumMod val="60000"/>
                  <a:lumOff val="40000"/>
                </a:schemeClr>
              </a:solidFill>
              <a:ea typeface="Arial Unicode MS" panose="020B0604020202020204" charset="-122"/>
              <a:cs typeface="+mn-lt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88915" y="2279650"/>
            <a:ext cx="3759835" cy="41186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sym typeface="+mn-ea"/>
              </a:rPr>
              <a:t>DATA MUNGING/WRANGLING :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ym typeface="+mn-ea"/>
              </a:rPr>
              <a:t>Added Source and Destination Latitude and Longitudes using </a:t>
            </a:r>
            <a:r>
              <a:rPr lang="en-US" sz="2400" b="1" dirty="0">
                <a:sym typeface="+mn-ea"/>
              </a:rPr>
              <a:t>geolocator </a:t>
            </a:r>
            <a:r>
              <a:rPr lang="en-US" sz="2400" dirty="0">
                <a:sym typeface="+mn-ea"/>
              </a:rPr>
              <a:t>Library of Python.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Fixed country name region name anomaly.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Segregating Type of Trafficking column.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Updated Geojson to include tier ranking.</a:t>
            </a:r>
          </a:p>
          <a:p>
            <a:pPr marL="0" indent="0"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cap="all" dirty="0">
                <a:solidFill>
                  <a:schemeClr val="bg1"/>
                </a:solidFill>
                <a:sym typeface="+mn-ea"/>
              </a:rPr>
              <a:t>Data SCIENCE TOOLS SUMMARY</a:t>
            </a:r>
            <a:r>
              <a:rPr lang="en-US" sz="3200" b="1" dirty="0">
                <a:solidFill>
                  <a:schemeClr val="bg1"/>
                </a:solidFill>
                <a:sym typeface="+mn-ea"/>
              </a:rPr>
              <a:t>:</a:t>
            </a:r>
            <a:br>
              <a:rPr lang="en-US" b="1" dirty="0"/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/>
              <a:t>Numpy</a:t>
            </a:r>
            <a:r>
              <a:rPr lang="en-US" sz="2400" dirty="0"/>
              <a:t>, pandas : </a:t>
            </a:r>
            <a:r>
              <a:rPr lang="en-US" sz="1800" dirty="0"/>
              <a:t>Data Processing</a:t>
            </a:r>
          </a:p>
          <a:p>
            <a:pPr marL="0" indent="0">
              <a:buNone/>
            </a:pPr>
            <a:r>
              <a:rPr lang="en-US" sz="2400" dirty="0" err="1"/>
              <a:t>Holoviews</a:t>
            </a:r>
            <a:r>
              <a:rPr lang="en-US" sz="2400" dirty="0"/>
              <a:t> : </a:t>
            </a:r>
            <a:r>
              <a:rPr lang="en-US" sz="1800" dirty="0"/>
              <a:t> library for building flexible visualizations of </a:t>
            </a:r>
          </a:p>
          <a:p>
            <a:pPr marL="0" indent="0">
              <a:buNone/>
            </a:pPr>
            <a:r>
              <a:rPr lang="en-US" sz="1800" dirty="0"/>
              <a:t>	             multidimensional data.</a:t>
            </a:r>
          </a:p>
          <a:p>
            <a:pPr marL="0" indent="0">
              <a:buNone/>
            </a:pPr>
            <a:r>
              <a:rPr lang="en-US" sz="2400" dirty="0" err="1"/>
              <a:t>Cartopy</a:t>
            </a:r>
            <a:r>
              <a:rPr lang="en-US" sz="2400" dirty="0"/>
              <a:t> :      </a:t>
            </a:r>
            <a:r>
              <a:rPr lang="en-US" sz="1800" dirty="0"/>
              <a:t>Designed for geospatial data processing in order to </a:t>
            </a:r>
          </a:p>
          <a:p>
            <a:pPr marL="0" indent="0">
              <a:buNone/>
            </a:pPr>
            <a:r>
              <a:rPr lang="en-US" sz="1800" dirty="0"/>
              <a:t>	             produce maps. 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Bokeh:          </a:t>
            </a:r>
            <a:r>
              <a:rPr lang="en-US" sz="1800" dirty="0"/>
              <a:t>Primary visualization tool </a:t>
            </a:r>
          </a:p>
          <a:p>
            <a:pPr marL="0" indent="0">
              <a:buNone/>
            </a:pPr>
            <a:endParaRPr lang="en-US" sz="2400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00B0F0"/>
                </a:solidFill>
              </a:rPr>
              <a:t>Folium:</a:t>
            </a:r>
          </a:p>
          <a:p>
            <a:pPr marL="0" indent="0">
              <a:buNone/>
            </a:pPr>
            <a:r>
              <a:rPr lang="en-US" sz="2400" dirty="0" err="1">
                <a:solidFill>
                  <a:srgbClr val="00B0F0"/>
                </a:solidFill>
              </a:rPr>
              <a:t>Geoview</a:t>
            </a:r>
            <a:r>
              <a:rPr lang="en-US" sz="2400" dirty="0">
                <a:solidFill>
                  <a:srgbClr val="00B0F0"/>
                </a:solidFill>
              </a:rPr>
              <a:t>:  </a:t>
            </a:r>
          </a:p>
        </p:txBody>
      </p:sp>
    </p:spTree>
    <p:extLst>
      <p:ext uri="{BB962C8B-B14F-4D97-AF65-F5344CB8AC3E}">
        <p14:creationId xmlns:p14="http://schemas.microsoft.com/office/powerpoint/2010/main" val="3296770281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337</Words>
  <Application>Microsoft Macintosh PowerPoint</Application>
  <PresentationFormat>On-screen Show (4:3)</PresentationFormat>
  <Paragraphs>72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 Unicode MS</vt:lpstr>
      <vt:lpstr>Arial</vt:lpstr>
      <vt:lpstr>Wingdings</vt:lpstr>
      <vt:lpstr>Diseño predeterminado</vt:lpstr>
      <vt:lpstr>Human Trafficking </vt:lpstr>
      <vt:lpstr>What is Human Trafficking??</vt:lpstr>
      <vt:lpstr>DU Human Trfficking Center (HTC)</vt:lpstr>
      <vt:lpstr>Research Questions ??</vt:lpstr>
      <vt:lpstr>Dataset Description:</vt:lpstr>
      <vt:lpstr>PowerPoint Presentation</vt:lpstr>
      <vt:lpstr>....CONT</vt:lpstr>
      <vt:lpstr>DATA MUNGING/WRANGLING : </vt:lpstr>
      <vt:lpstr>Data SCIENCE TOOLS SUMMARY: </vt:lpstr>
      <vt:lpstr>PRIMARY INTERATIVE GRAPH</vt:lpstr>
      <vt:lpstr>TIER RANKING GRAPH</vt:lpstr>
      <vt:lpstr>YEARWISE COUNT OF TYPE OF TRAFFICKING</vt:lpstr>
      <vt:lpstr>STATISTIC ON TYPE OF TRAFFICKING(2008-2016)</vt:lpstr>
      <vt:lpstr>LOOKING FORWARD TO ...</vt:lpstr>
      <vt:lpstr>PowerPoint Presentation</vt:lpstr>
    </vt:vector>
  </TitlesOfParts>
  <Company>Toshiba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Mariajose</dc:creator>
  <cp:lastModifiedBy>Mayuri Mylarisetti</cp:lastModifiedBy>
  <cp:revision>764</cp:revision>
  <dcterms:created xsi:type="dcterms:W3CDTF">2010-05-23T14:28:12Z</dcterms:created>
  <dcterms:modified xsi:type="dcterms:W3CDTF">2018-08-16T22:09:35Z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1033-10.2.0.7456</vt:lpwstr>
  </property>
</Properties>
</file>